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1" r:id="rId3"/>
    <p:sldId id="257" r:id="rId4"/>
    <p:sldId id="262" r:id="rId5"/>
    <p:sldId id="263" r:id="rId6"/>
    <p:sldId id="264" r:id="rId7"/>
    <p:sldId id="258" r:id="rId8"/>
    <p:sldId id="265" r:id="rId9"/>
    <p:sldId id="260" r:id="rId10"/>
    <p:sldId id="259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4" r:id="rId20"/>
    <p:sldId id="271" r:id="rId21"/>
    <p:sldId id="282" r:id="rId22"/>
    <p:sldId id="280" r:id="rId23"/>
    <p:sldId id="276" r:id="rId24"/>
    <p:sldId id="281" r:id="rId25"/>
    <p:sldId id="277" r:id="rId26"/>
    <p:sldId id="279" r:id="rId27"/>
    <p:sldId id="278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3B5D5-0250-462A-90E7-BFC6444CB65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AB2D-AA89-470B-B953-063D5397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8AB2D-AA89-470B-B953-063D539747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4CAF19-1060-4BE1-B6F0-602F7C0E2F5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2F46EC-3458-4D7A-AAE2-AFFBF261BF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1219200"/>
          </a:xfrm>
        </p:spPr>
        <p:txBody>
          <a:bodyPr/>
          <a:lstStyle/>
          <a:p>
            <a:r>
              <a:rPr lang="en-US" dirty="0" smtClean="0"/>
              <a:t>Planning provisions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Agri</a:t>
            </a:r>
            <a:r>
              <a:rPr lang="en-US" dirty="0" smtClean="0"/>
              <a:t>-Nature Entrepreneurship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ordinances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ZONING ORDINANCE</a:t>
            </a:r>
          </a:p>
          <a:p>
            <a:pPr lvl="1"/>
            <a:r>
              <a:rPr lang="en-US" b="1" dirty="0" smtClean="0"/>
              <a:t>Zoning Designations</a:t>
            </a:r>
          </a:p>
          <a:p>
            <a:pPr lvl="1"/>
            <a:r>
              <a:rPr lang="en-US" b="1" dirty="0" smtClean="0"/>
              <a:t>Regulations establish:</a:t>
            </a:r>
          </a:p>
          <a:p>
            <a:pPr lvl="2"/>
            <a:r>
              <a:rPr lang="en-US" b="1" dirty="0" smtClean="0"/>
              <a:t>Uses allowed or </a:t>
            </a:r>
          </a:p>
          <a:p>
            <a:pPr marL="685800" lvl="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conditionally allowed</a:t>
            </a:r>
          </a:p>
          <a:p>
            <a:pPr lvl="2"/>
            <a:r>
              <a:rPr lang="en-US" b="1" dirty="0" smtClean="0"/>
              <a:t>Uses prohibited</a:t>
            </a:r>
          </a:p>
          <a:p>
            <a:pPr lvl="2"/>
            <a:r>
              <a:rPr lang="en-US" b="1" dirty="0" smtClean="0"/>
              <a:t>Permits </a:t>
            </a:r>
          </a:p>
          <a:p>
            <a:pPr lvl="2"/>
            <a:r>
              <a:rPr lang="en-US" b="1" dirty="0" smtClean="0"/>
              <a:t>Development standards</a:t>
            </a:r>
          </a:p>
          <a:p>
            <a:pPr lvl="2"/>
            <a:r>
              <a:rPr lang="en-US" b="1" dirty="0" smtClean="0"/>
              <a:t>Minimum parcel size</a:t>
            </a:r>
          </a:p>
          <a:p>
            <a:pPr lvl="1"/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543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 zoning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3962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" y="22479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Mountain General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62600" y="17145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Mountain Preserve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5861" y="3947627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Domain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52578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Agriculture Exclusive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971800" y="25146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74437" y="4290527"/>
            <a:ext cx="609600" cy="28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24200" y="5600700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172200" y="24003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exclusive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" y="1676400"/>
            <a:ext cx="375917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6860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Use:</a:t>
            </a:r>
          </a:p>
          <a:p>
            <a:pPr lvl="1"/>
            <a:r>
              <a:rPr lang="en-US" dirty="0" smtClean="0"/>
              <a:t>Permitted</a:t>
            </a:r>
          </a:p>
          <a:p>
            <a:pPr lvl="1"/>
            <a:r>
              <a:rPr lang="en-US" dirty="0" smtClean="0"/>
              <a:t>Permitted with Administrative Use Permit</a:t>
            </a:r>
          </a:p>
          <a:p>
            <a:pPr lvl="1"/>
            <a:r>
              <a:rPr lang="en-US" dirty="0" smtClean="0"/>
              <a:t>Conditionally Permitted</a:t>
            </a:r>
          </a:p>
          <a:p>
            <a:pPr lvl="1"/>
            <a:r>
              <a:rPr lang="en-US" dirty="0" smtClean="0"/>
              <a:t>Prohibited </a:t>
            </a:r>
          </a:p>
          <a:p>
            <a:endParaRPr lang="en-US" dirty="0" smtClean="0"/>
          </a:p>
          <a:p>
            <a:r>
              <a:rPr lang="en-US" dirty="0" smtClean="0"/>
              <a:t>Development Standards</a:t>
            </a:r>
          </a:p>
          <a:p>
            <a:endParaRPr lang="en-US" dirty="0" smtClean="0"/>
          </a:p>
          <a:p>
            <a:r>
              <a:rPr lang="en-US" dirty="0" smtClean="0"/>
              <a:t>Permits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9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Zoning: General use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 smtClean="0"/>
              <a:t>17.108.060 General use standards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…the </a:t>
            </a:r>
            <a:r>
              <a:rPr lang="en-US" dirty="0"/>
              <a:t>following land uses shall be permitted: </a:t>
            </a:r>
          </a:p>
          <a:p>
            <a:r>
              <a:rPr lang="en-US" dirty="0"/>
              <a:t>A. </a:t>
            </a:r>
            <a:r>
              <a:rPr lang="en-US" b="1" dirty="0">
                <a:solidFill>
                  <a:schemeClr val="tx1"/>
                </a:solidFill>
              </a:rPr>
              <a:t>Agricultural </a:t>
            </a:r>
            <a:r>
              <a:rPr lang="en-US" b="1" dirty="0" smtClean="0">
                <a:solidFill>
                  <a:schemeClr val="tx1"/>
                </a:solidFill>
              </a:rPr>
              <a:t>uses</a:t>
            </a:r>
            <a:r>
              <a:rPr lang="en-US" dirty="0" smtClean="0"/>
              <a:t>, including:</a:t>
            </a:r>
          </a:p>
          <a:p>
            <a:pPr lvl="1"/>
            <a:r>
              <a:rPr lang="en-US" dirty="0" smtClean="0"/>
              <a:t>animal husbandry</a:t>
            </a:r>
          </a:p>
          <a:p>
            <a:pPr lvl="1"/>
            <a:r>
              <a:rPr lang="en-US" dirty="0" smtClean="0"/>
              <a:t>livestock grazing</a:t>
            </a:r>
          </a:p>
          <a:p>
            <a:pPr lvl="1"/>
            <a:r>
              <a:rPr lang="en-US" dirty="0" smtClean="0"/>
              <a:t>production </a:t>
            </a:r>
            <a:r>
              <a:rPr lang="en-US" dirty="0"/>
              <a:t>of </a:t>
            </a:r>
            <a:r>
              <a:rPr lang="en-US" dirty="0" smtClean="0"/>
              <a:t>crops </a:t>
            </a:r>
          </a:p>
          <a:p>
            <a:pPr lvl="1"/>
            <a:r>
              <a:rPr lang="en-US" dirty="0" smtClean="0"/>
              <a:t>horticulture</a:t>
            </a:r>
          </a:p>
          <a:p>
            <a:pPr lvl="1"/>
            <a:r>
              <a:rPr lang="en-US" dirty="0" smtClean="0"/>
              <a:t>viticulture</a:t>
            </a:r>
          </a:p>
          <a:p>
            <a:pPr lvl="1"/>
            <a:r>
              <a:rPr lang="en-US" dirty="0" err="1" smtClean="0"/>
              <a:t>silviculture</a:t>
            </a:r>
            <a:endParaRPr lang="en-US" dirty="0" smtClean="0"/>
          </a:p>
          <a:p>
            <a:pPr lvl="1"/>
            <a:r>
              <a:rPr lang="en-US" dirty="0" smtClean="0"/>
              <a:t>sale </a:t>
            </a:r>
            <a:r>
              <a:rPr lang="en-US" dirty="0"/>
              <a:t>of agricultural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accessory </a:t>
            </a:r>
            <a:r>
              <a:rPr lang="en-US" dirty="0"/>
              <a:t>uses and structures appurtenant to the agricultural </a:t>
            </a:r>
            <a:r>
              <a:rPr lang="en-US" dirty="0" smtClean="0"/>
              <a:t>use (barn, winery)</a:t>
            </a:r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Must be operated in a manner </a:t>
            </a:r>
            <a:r>
              <a:rPr lang="en-US" dirty="0"/>
              <a:t>consistent with proper and accepted customs, standards, and </a:t>
            </a:r>
            <a:r>
              <a:rPr lang="en-US" dirty="0" smtClean="0"/>
              <a:t>practices…</a:t>
            </a:r>
          </a:p>
          <a:p>
            <a:r>
              <a:rPr lang="en-US" dirty="0" smtClean="0"/>
              <a:t>Cannot be a nuisance…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Zoning: general use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/>
              <a:t>17.108.060 General use standards</a:t>
            </a:r>
            <a:r>
              <a:rPr lang="en-US" dirty="0"/>
              <a:t>. </a:t>
            </a:r>
          </a:p>
          <a:p>
            <a:r>
              <a:rPr lang="en-US" dirty="0"/>
              <a:t>…the following land uses shall be permitted: </a:t>
            </a: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b="1" dirty="0"/>
              <a:t>Home enterprises </a:t>
            </a:r>
            <a:r>
              <a:rPr lang="en-US" dirty="0" smtClean="0"/>
              <a:t>shall </a:t>
            </a:r>
            <a:r>
              <a:rPr lang="en-US" dirty="0"/>
              <a:t>be </a:t>
            </a:r>
            <a:r>
              <a:rPr lang="en-US" dirty="0" smtClean="0"/>
              <a:t>a permitted </a:t>
            </a:r>
            <a:r>
              <a:rPr lang="en-US" dirty="0"/>
              <a:t>use in the RR, MH, MT, MG, GF, MP, and AE </a:t>
            </a:r>
            <a:r>
              <a:rPr lang="en-US" dirty="0" smtClean="0"/>
              <a:t>zones:</a:t>
            </a:r>
          </a:p>
          <a:p>
            <a:r>
              <a:rPr lang="en-US" dirty="0" smtClean="0"/>
              <a:t>On </a:t>
            </a:r>
            <a:r>
              <a:rPr lang="en-US" dirty="0"/>
              <a:t>site </a:t>
            </a:r>
            <a:r>
              <a:rPr lang="en-US" dirty="0" smtClean="0"/>
              <a:t>sales - limited </a:t>
            </a:r>
            <a:r>
              <a:rPr lang="en-US" dirty="0"/>
              <a:t>to </a:t>
            </a:r>
            <a:r>
              <a:rPr lang="en-US" dirty="0" smtClean="0"/>
              <a:t>sale </a:t>
            </a:r>
            <a:r>
              <a:rPr lang="en-US" dirty="0"/>
              <a:t>of products fabricated or produced on site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more than </a:t>
            </a:r>
            <a:r>
              <a:rPr lang="en-US" dirty="0" smtClean="0"/>
              <a:t>1 </a:t>
            </a:r>
            <a:r>
              <a:rPr lang="en-US" dirty="0"/>
              <a:t>employee per acre up to </a:t>
            </a:r>
            <a:r>
              <a:rPr lang="en-US" dirty="0" smtClean="0"/>
              <a:t>20 employees</a:t>
            </a:r>
          </a:p>
          <a:p>
            <a:r>
              <a:rPr lang="en-US" dirty="0" smtClean="0"/>
              <a:t>Must </a:t>
            </a:r>
            <a:r>
              <a:rPr lang="en-US" dirty="0"/>
              <a:t>be operated by </a:t>
            </a:r>
            <a:r>
              <a:rPr lang="en-US" dirty="0" smtClean="0"/>
              <a:t>owner </a:t>
            </a:r>
            <a:r>
              <a:rPr lang="en-US" dirty="0"/>
              <a:t>of </a:t>
            </a:r>
            <a:r>
              <a:rPr lang="en-US" dirty="0" smtClean="0"/>
              <a:t>business – must reside </a:t>
            </a:r>
            <a:r>
              <a:rPr lang="en-US" dirty="0"/>
              <a:t>on </a:t>
            </a:r>
            <a:r>
              <a:rPr lang="en-US" dirty="0" smtClean="0"/>
              <a:t>property </a:t>
            </a:r>
            <a:r>
              <a:rPr lang="en-US" dirty="0"/>
              <a:t>on </a:t>
            </a:r>
            <a:r>
              <a:rPr lang="en-US" dirty="0" smtClean="0"/>
              <a:t>permanent basis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and its principal activities are conducted primarily within structures or </a:t>
            </a:r>
            <a:r>
              <a:rPr lang="en-US" dirty="0" smtClean="0"/>
              <a:t>dwellings</a:t>
            </a:r>
            <a:r>
              <a:rPr lang="en-US" dirty="0"/>
              <a:t>:</a:t>
            </a:r>
          </a:p>
          <a:p>
            <a:r>
              <a:rPr lang="en-US" dirty="0"/>
              <a:t>1. No outdoor storage and no more than ten percent (10%) of the total business activity is conducted outside; </a:t>
            </a:r>
          </a:p>
          <a:p>
            <a:r>
              <a:rPr lang="en-US" dirty="0"/>
              <a:t>2. </a:t>
            </a:r>
            <a:r>
              <a:rPr lang="en-US" dirty="0" smtClean="0"/>
              <a:t>Exterior </a:t>
            </a:r>
            <a:r>
              <a:rPr lang="en-US" dirty="0"/>
              <a:t>use and </a:t>
            </a:r>
            <a:r>
              <a:rPr lang="en-US" dirty="0" smtClean="0"/>
              <a:t>facilities must be 50 </a:t>
            </a:r>
            <a:r>
              <a:rPr lang="en-US" dirty="0"/>
              <a:t>feet from all </a:t>
            </a:r>
            <a:r>
              <a:rPr lang="en-US" dirty="0" smtClean="0"/>
              <a:t>property </a:t>
            </a:r>
            <a:r>
              <a:rPr lang="en-US" dirty="0"/>
              <a:t>lines, streets, roads, or other public </a:t>
            </a:r>
            <a:r>
              <a:rPr lang="en-US" dirty="0" smtClean="0"/>
              <a:t>right-of-ways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Zoning: general use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17.108.060 General use standards</a:t>
            </a:r>
            <a:r>
              <a:rPr lang="en-US" dirty="0"/>
              <a:t>. </a:t>
            </a:r>
          </a:p>
          <a:p>
            <a:r>
              <a:rPr lang="en-US" dirty="0"/>
              <a:t>…the following land uses shall be permitted: </a:t>
            </a: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Rural </a:t>
            </a:r>
            <a:r>
              <a:rPr lang="en-US" b="1" dirty="0"/>
              <a:t>home </a:t>
            </a:r>
            <a:r>
              <a:rPr lang="en-US" b="1" dirty="0" smtClean="0"/>
              <a:t>industry is </a:t>
            </a:r>
            <a:r>
              <a:rPr lang="en-US" dirty="0" smtClean="0"/>
              <a:t>permitted </a:t>
            </a:r>
            <a:r>
              <a:rPr lang="en-US" dirty="0"/>
              <a:t>use in the same zones as </a:t>
            </a:r>
            <a:r>
              <a:rPr lang="en-US" dirty="0" smtClean="0"/>
              <a:t>home </a:t>
            </a:r>
            <a:r>
              <a:rPr lang="en-US" dirty="0"/>
              <a:t>enterprise </a:t>
            </a:r>
            <a:r>
              <a:rPr lang="en-US" dirty="0" smtClean="0"/>
              <a:t>except not in RR:</a:t>
            </a:r>
          </a:p>
          <a:p>
            <a:r>
              <a:rPr lang="en-US" dirty="0" smtClean="0"/>
              <a:t>trades </a:t>
            </a:r>
            <a:r>
              <a:rPr lang="en-US" dirty="0"/>
              <a:t>or industries of a limited </a:t>
            </a:r>
            <a:r>
              <a:rPr lang="en-US" dirty="0" smtClean="0"/>
              <a:t>character</a:t>
            </a:r>
          </a:p>
          <a:p>
            <a:r>
              <a:rPr lang="en-US" dirty="0" smtClean="0"/>
              <a:t>not </a:t>
            </a:r>
            <a:r>
              <a:rPr lang="en-US" dirty="0"/>
              <a:t>detrimental to </a:t>
            </a:r>
            <a:r>
              <a:rPr lang="en-US" dirty="0" smtClean="0"/>
              <a:t>adjoining </a:t>
            </a:r>
            <a:r>
              <a:rPr lang="en-US" dirty="0"/>
              <a:t>residential areas, by reason of appearance, noise, dust, smoke, or odor. </a:t>
            </a:r>
            <a:endParaRPr lang="en-US" dirty="0" smtClean="0"/>
          </a:p>
          <a:p>
            <a:r>
              <a:rPr lang="en-US" dirty="0" smtClean="0"/>
              <a:t>Subject </a:t>
            </a:r>
            <a:r>
              <a:rPr lang="en-US" dirty="0"/>
              <a:t>to the same standards specified for a home </a:t>
            </a:r>
            <a:r>
              <a:rPr lang="en-US" dirty="0" smtClean="0"/>
              <a:t>enterprise, except </a:t>
            </a:r>
          </a:p>
          <a:p>
            <a:pPr lvl="1"/>
            <a:r>
              <a:rPr lang="en-US" dirty="0" smtClean="0"/>
              <a:t>outside storage is allowed if storage </a:t>
            </a:r>
            <a:r>
              <a:rPr lang="en-US" dirty="0"/>
              <a:t>is not visible from external property lines, streets, roads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4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Zoning: general use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dirty="0"/>
              <a:t>17.108.060 General use standards</a:t>
            </a:r>
            <a:r>
              <a:rPr lang="en-US" dirty="0"/>
              <a:t>. </a:t>
            </a:r>
          </a:p>
          <a:p>
            <a:r>
              <a:rPr lang="en-US" dirty="0"/>
              <a:t>…the following land uses shall be </a:t>
            </a:r>
            <a:r>
              <a:rPr lang="en-US" dirty="0" smtClean="0"/>
              <a:t>permitted in all principal zones (limits for AE zone): </a:t>
            </a:r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Bed </a:t>
            </a:r>
            <a:r>
              <a:rPr lang="en-US" b="1" dirty="0"/>
              <a:t>and breakfast and vacation rentals</a:t>
            </a:r>
            <a:r>
              <a:rPr lang="en-US" dirty="0"/>
              <a:t>. </a:t>
            </a:r>
          </a:p>
          <a:p>
            <a:r>
              <a:rPr lang="en-US" dirty="0" smtClean="0"/>
              <a:t>Rent home (vacation rental) or individual bedrooms in home (bed and breakfast)</a:t>
            </a:r>
          </a:p>
          <a:p>
            <a:pPr lvl="1"/>
            <a:r>
              <a:rPr lang="en-US" dirty="0" smtClean="0"/>
              <a:t>Limit number of bedrooms</a:t>
            </a:r>
          </a:p>
          <a:p>
            <a:pPr lvl="1"/>
            <a:r>
              <a:rPr lang="en-US" dirty="0" smtClean="0"/>
              <a:t>Limit occupants</a:t>
            </a:r>
          </a:p>
          <a:p>
            <a:pPr lvl="1"/>
            <a:r>
              <a:rPr lang="en-US" dirty="0" smtClean="0"/>
              <a:t>Water testing / septic system certification</a:t>
            </a:r>
          </a:p>
          <a:p>
            <a:pPr lvl="1"/>
            <a:r>
              <a:rPr lang="en-US" dirty="0" smtClean="0"/>
              <a:t>Building and fire safety standards</a:t>
            </a:r>
          </a:p>
          <a:p>
            <a:pPr lvl="1"/>
            <a:r>
              <a:rPr lang="en-US" dirty="0" smtClean="0"/>
              <a:t>Parking standards</a:t>
            </a:r>
          </a:p>
          <a:p>
            <a:pPr lvl="1"/>
            <a:r>
              <a:rPr lang="en-US" dirty="0" smtClean="0"/>
              <a:t>Inspection process</a:t>
            </a:r>
          </a:p>
          <a:p>
            <a:pPr lvl="1"/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– ae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AgriTourism</a:t>
            </a:r>
            <a:r>
              <a:rPr lang="en-US" dirty="0" smtClean="0"/>
              <a:t> Uses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296150" cy="292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– ae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AgriNature</a:t>
            </a:r>
            <a:r>
              <a:rPr lang="en-US" dirty="0"/>
              <a:t> Tourism </a:t>
            </a:r>
            <a:r>
              <a:rPr lang="en-US" dirty="0" smtClean="0"/>
              <a:t>Uses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4" y="2438400"/>
            <a:ext cx="7191375" cy="27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Mariposa County General Plan</a:t>
            </a:r>
          </a:p>
          <a:p>
            <a:pPr marL="114300" indent="0">
              <a:buNone/>
            </a:pPr>
            <a:endParaRPr lang="en-US" sz="3600" dirty="0" smtClean="0"/>
          </a:p>
          <a:p>
            <a:r>
              <a:rPr lang="en-US" sz="3600" dirty="0" smtClean="0"/>
              <a:t>Mariposa County Code </a:t>
            </a:r>
          </a:p>
          <a:p>
            <a:pPr marL="114300" indent="0">
              <a:buNone/>
            </a:pPr>
            <a:endParaRPr lang="en-US" sz="3600" dirty="0" smtClean="0"/>
          </a:p>
          <a:p>
            <a:r>
              <a:rPr lang="en-US" sz="3600" dirty="0" smtClean="0"/>
              <a:t>Permits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73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– ae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Agricultural </a:t>
            </a:r>
            <a:r>
              <a:rPr lang="en-US" dirty="0" smtClean="0"/>
              <a:t>Homestay: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4" y="2438400"/>
            <a:ext cx="815754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373563"/>
          </a:xfrm>
        </p:spPr>
        <p:txBody>
          <a:bodyPr/>
          <a:lstStyle/>
          <a:p>
            <a:r>
              <a:rPr lang="en-US" dirty="0" smtClean="0"/>
              <a:t>Not allowed in rural zones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Events may be conducted as “special event” through the Public Assemblage Permit process 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Civil War Re-enactment</a:t>
            </a:r>
          </a:p>
          <a:p>
            <a:pPr lvl="1"/>
            <a:r>
              <a:rPr lang="en-US" dirty="0" smtClean="0"/>
              <a:t>Carter Ranch Music Festival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provisions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1"/>
            <a:ext cx="7924800" cy="106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General Plan = POLICIES</a:t>
            </a:r>
          </a:p>
          <a:p>
            <a:pPr algn="ctr"/>
            <a:r>
              <a:rPr lang="en-US" sz="1800" dirty="0" smtClean="0"/>
              <a:t>Actions &amp; decisions must be consistent with the General Plan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041" y="3276600"/>
            <a:ext cx="8077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County Ordinance = REGULATIONS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94941" y="28194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2091" y="5105400"/>
            <a:ext cx="8077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sz="2400" dirty="0" smtClean="0"/>
              <a:t>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or develop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people to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 taxes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Cook/Serve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Sell product 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13991" y="46482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to agricultural activity  ordinance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Ordinance to enhance and encourage ag operations</a:t>
            </a:r>
          </a:p>
          <a:p>
            <a:r>
              <a:rPr lang="en-US" dirty="0" smtClean="0"/>
              <a:t>Recognizes  that where </a:t>
            </a:r>
            <a:r>
              <a:rPr lang="en-US" dirty="0"/>
              <a:t>non-agricultural land uses extend into agricultural areas or exist side by side, agricultural operations frequently become the subject of nuisance complaints </a:t>
            </a:r>
            <a:endParaRPr lang="en-US" dirty="0" smtClean="0"/>
          </a:p>
          <a:p>
            <a:r>
              <a:rPr lang="en-US" dirty="0" smtClean="0"/>
              <a:t>Protects existing ag operation, if the operation is in place for one year or more, and it wasn’t a nuisance during that first year</a:t>
            </a:r>
          </a:p>
          <a:p>
            <a:r>
              <a:rPr lang="en-US" dirty="0" smtClean="0"/>
              <a:t>Ag operation must be conducted in accordance with accepted customs, standards and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provisions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1"/>
            <a:ext cx="7924800" cy="106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General Plan = POLICIES</a:t>
            </a:r>
          </a:p>
          <a:p>
            <a:pPr algn="ctr"/>
            <a:r>
              <a:rPr lang="en-US" sz="1800" dirty="0" smtClean="0"/>
              <a:t>Actions &amp; decisions must be consistent with the General Plan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041" y="3276600"/>
            <a:ext cx="8077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County Program (State Law)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94941" y="28194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Williamson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Voluntary program </a:t>
            </a:r>
          </a:p>
          <a:p>
            <a:r>
              <a:rPr lang="en-US" dirty="0" smtClean="0"/>
              <a:t>Support commercial agricultural operations</a:t>
            </a:r>
          </a:p>
          <a:p>
            <a:r>
              <a:rPr lang="en-US" dirty="0" smtClean="0"/>
              <a:t>Available AE Zone</a:t>
            </a:r>
          </a:p>
          <a:p>
            <a:r>
              <a:rPr lang="en-US" dirty="0" smtClean="0"/>
              <a:t>Property owner agrees to long term use land for commercial agricultural purposes in exchange for:</a:t>
            </a:r>
          </a:p>
          <a:p>
            <a:pPr lvl="1"/>
            <a:r>
              <a:rPr lang="en-US" dirty="0" smtClean="0"/>
              <a:t>use and development restrictions</a:t>
            </a:r>
          </a:p>
          <a:p>
            <a:pPr lvl="1"/>
            <a:r>
              <a:rPr lang="en-US" dirty="0" smtClean="0"/>
              <a:t>lower property taxes</a:t>
            </a:r>
          </a:p>
          <a:p>
            <a:r>
              <a:rPr lang="en-US" dirty="0" smtClean="0"/>
              <a:t>Residences – occupied by persons engaged in ag activity</a:t>
            </a:r>
          </a:p>
          <a:p>
            <a:r>
              <a:rPr lang="en-US" dirty="0" smtClean="0"/>
              <a:t>Recreational activities – cannot involve permanent structures (no overnight stays by visitors)</a:t>
            </a:r>
          </a:p>
          <a:p>
            <a:r>
              <a:rPr lang="en-US" dirty="0" smtClean="0"/>
              <a:t>20 year rolling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provisions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1"/>
            <a:ext cx="7924800" cy="106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General Plan = POLICIES</a:t>
            </a:r>
          </a:p>
          <a:p>
            <a:pPr algn="ctr"/>
            <a:r>
              <a:rPr lang="en-US" sz="1800" dirty="0" smtClean="0"/>
              <a:t>Actions &amp; decisions must be consistent with the General Plan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041" y="3276600"/>
            <a:ext cx="8077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County Ordinance = REGULATIONS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can I do on my land?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standards or requirements apply to my project?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94941" y="28194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2091" y="5105400"/>
            <a:ext cx="8077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or develop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people to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 taxes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Cook/Serve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Sell products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13991" y="46482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Grading permit</a:t>
            </a:r>
          </a:p>
          <a:p>
            <a:r>
              <a:rPr lang="en-US" dirty="0" smtClean="0"/>
              <a:t>Building permit</a:t>
            </a:r>
          </a:p>
          <a:p>
            <a:r>
              <a:rPr lang="en-US" dirty="0" smtClean="0"/>
              <a:t>Well or Septic permit</a:t>
            </a:r>
          </a:p>
          <a:p>
            <a:r>
              <a:rPr lang="en-US" dirty="0" smtClean="0"/>
              <a:t>Encroachment permit</a:t>
            </a:r>
          </a:p>
          <a:p>
            <a:r>
              <a:rPr lang="en-US" dirty="0" smtClean="0"/>
              <a:t>Vacation Rental or B&amp;B permit (TOT Certificate)</a:t>
            </a:r>
          </a:p>
          <a:p>
            <a:r>
              <a:rPr lang="en-US" dirty="0" smtClean="0"/>
              <a:t>Administrative Use Permit</a:t>
            </a:r>
          </a:p>
          <a:p>
            <a:r>
              <a:rPr lang="en-US" dirty="0" smtClean="0"/>
              <a:t>Conditional Use Permit</a:t>
            </a:r>
          </a:p>
          <a:p>
            <a:r>
              <a:rPr lang="en-US" dirty="0" smtClean="0"/>
              <a:t>Food Facility Permit to Operate</a:t>
            </a:r>
          </a:p>
          <a:p>
            <a:r>
              <a:rPr lang="en-US" dirty="0" smtClean="0"/>
              <a:t>Organic Registration (Ag Commissioner)</a:t>
            </a:r>
          </a:p>
          <a:p>
            <a:r>
              <a:rPr lang="en-US" dirty="0" smtClean="0"/>
              <a:t>Bee Registration (Ag Commissioner)</a:t>
            </a:r>
          </a:p>
          <a:p>
            <a:r>
              <a:rPr lang="en-US" dirty="0" smtClean="0"/>
              <a:t>Public </a:t>
            </a:r>
            <a:r>
              <a:rPr lang="en-US" dirty="0" smtClean="0"/>
              <a:t>Assemblage Permit (temporary events – 250 persons or more)</a:t>
            </a:r>
          </a:p>
          <a:p>
            <a:r>
              <a:rPr lang="en-US" dirty="0" smtClean="0"/>
              <a:t>Fictitious Business Name (</a:t>
            </a:r>
            <a:r>
              <a:rPr lang="en-US" smtClean="0"/>
              <a:t>County Clerk)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1219200"/>
          </a:xfrm>
        </p:spPr>
        <p:txBody>
          <a:bodyPr/>
          <a:lstStyle/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Agri</a:t>
            </a:r>
            <a:r>
              <a:rPr lang="en-US" dirty="0" smtClean="0"/>
              <a:t>-Nature Entrepreneurship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828800"/>
            <a:ext cx="70866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General Plan =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ctions &amp; decisions must be consistent with the General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Refer to General Plan for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Adopted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is the County’s VISION for the next 20 years?</a:t>
            </a:r>
          </a:p>
        </p:txBody>
      </p:sp>
    </p:spTree>
    <p:extLst>
      <p:ext uri="{BB962C8B-B14F-4D97-AF65-F5344CB8AC3E}">
        <p14:creationId xmlns:p14="http://schemas.microsoft.com/office/powerpoint/2010/main" val="10369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provisions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508" y="1752600"/>
            <a:ext cx="8138291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General Plan = POLICIES</a:t>
            </a:r>
          </a:p>
          <a:p>
            <a:pPr algn="ctr"/>
            <a:r>
              <a:rPr lang="en-US" sz="2000" dirty="0" smtClean="0"/>
              <a:t>Actions &amp; decisions must be consistent with the General Plan</a:t>
            </a:r>
          </a:p>
          <a:p>
            <a:pPr lvl="1"/>
            <a:r>
              <a:rPr lang="en-US" sz="1600" dirty="0"/>
              <a:t>What is the County’s VISION for the next 20 years?</a:t>
            </a:r>
          </a:p>
          <a:p>
            <a:pPr algn="ctr"/>
            <a:endParaRPr lang="en-US" sz="20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57200" y="3733800"/>
            <a:ext cx="80772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County Ordinances = REGULATIONS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can I do on my land?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standards or requirements apply to my project (development or use)?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91000" y="32766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provisions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1"/>
            <a:ext cx="7924800" cy="1142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General Plan = POLICIES</a:t>
            </a:r>
          </a:p>
          <a:p>
            <a:pPr algn="ctr"/>
            <a:r>
              <a:rPr lang="en-US" sz="1800" dirty="0" smtClean="0"/>
              <a:t>Actions &amp; decisions must be consistent with the General Plan</a:t>
            </a:r>
          </a:p>
          <a:p>
            <a:pPr marL="982980" lvl="3">
              <a:buClr>
                <a:schemeClr val="accent1"/>
              </a:buClr>
            </a:pPr>
            <a:r>
              <a:rPr lang="en-US" sz="1200" dirty="0"/>
              <a:t>What is the County’s VISION for the next 20 years</a:t>
            </a:r>
            <a:r>
              <a:rPr lang="en-US" sz="1200" dirty="0" smtClean="0"/>
              <a:t>?</a:t>
            </a:r>
            <a:endParaRPr lang="en-US" sz="18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23041" y="3276600"/>
            <a:ext cx="8077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County Ordinance = REGULATIONS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can I do on my land?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standards or requirements apply to my project?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94941" y="2895600"/>
            <a:ext cx="2667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2091" y="5105400"/>
            <a:ext cx="8077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sz="2400" b="1" dirty="0" smtClean="0"/>
              <a:t>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or develop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people to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 taxes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Cook/Serve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Sell products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13991" y="46482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provisions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1"/>
            <a:ext cx="7924800" cy="106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General Plan = POLICIES</a:t>
            </a:r>
          </a:p>
          <a:p>
            <a:pPr algn="ctr"/>
            <a:r>
              <a:rPr lang="en-US" sz="1800" dirty="0" smtClean="0"/>
              <a:t>Actions &amp; decisions must be consistent with the General Plan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041" y="3276600"/>
            <a:ext cx="8077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County Ordinance = REGULATIONS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can I do on my land?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standards or requirements apply to my project?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94941" y="28194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2091" y="5105400"/>
            <a:ext cx="8077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sz="2400" dirty="0" smtClean="0"/>
              <a:t>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or develop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people to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 taxes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Cook/Serve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Sell product 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13991" y="46482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Mariposa County General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ISSUES = Economy + Character + Housing</a:t>
            </a:r>
          </a:p>
          <a:p>
            <a:pPr marL="114300" indent="0">
              <a:buNone/>
            </a:pPr>
            <a:r>
              <a:rPr lang="en-US" dirty="0" smtClean="0"/>
              <a:t>____________________________________________________</a:t>
            </a:r>
            <a:endParaRPr lang="en-US" dirty="0"/>
          </a:p>
          <a:p>
            <a:r>
              <a:rPr lang="en-US" dirty="0" smtClean="0"/>
              <a:t>Rural Character </a:t>
            </a:r>
          </a:p>
          <a:p>
            <a:pPr lvl="1"/>
            <a:r>
              <a:rPr lang="en-US" dirty="0" smtClean="0"/>
              <a:t>Maintain Rural Character</a:t>
            </a:r>
          </a:p>
          <a:p>
            <a:r>
              <a:rPr lang="en-US" dirty="0" smtClean="0"/>
              <a:t>Property Rights</a:t>
            </a:r>
          </a:p>
          <a:p>
            <a:pPr lvl="1"/>
            <a:r>
              <a:rPr lang="en-US" dirty="0" smtClean="0"/>
              <a:t>Highest and Best Use while Using Property Responsibly</a:t>
            </a:r>
          </a:p>
          <a:p>
            <a:r>
              <a:rPr lang="en-US" dirty="0" smtClean="0"/>
              <a:t>Protect Agriculture</a:t>
            </a:r>
          </a:p>
          <a:p>
            <a:pPr lvl="1"/>
            <a:r>
              <a:rPr lang="en-US" dirty="0" smtClean="0"/>
              <a:t>Maintain agricultural/working landscapes (food, fiber and timber production)</a:t>
            </a:r>
          </a:p>
          <a:p>
            <a:r>
              <a:rPr lang="en-US" dirty="0" smtClean="0"/>
              <a:t>Sustainable and Diverse Economy</a:t>
            </a:r>
          </a:p>
          <a:p>
            <a:pPr lvl="1"/>
            <a:r>
              <a:rPr lang="en-US" dirty="0" smtClean="0"/>
              <a:t>Businesses, services and industries need properly zoned sites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provisions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1"/>
            <a:ext cx="7924800" cy="106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General Plan = POLICIES</a:t>
            </a:r>
          </a:p>
          <a:p>
            <a:pPr algn="ctr"/>
            <a:r>
              <a:rPr lang="en-US" sz="1800" dirty="0" smtClean="0"/>
              <a:t>Actions &amp; decisions must be consistent with the General Plan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041" y="3276600"/>
            <a:ext cx="8077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County Ordinance = REGULATIONS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can I do on my land?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standards or requirements apply to my project?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94941" y="28194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2091" y="5105400"/>
            <a:ext cx="8077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sz="2400" dirty="0" smtClean="0"/>
              <a:t>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or develop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people to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 taxes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Cook/Serve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Sell product 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13991" y="4648200"/>
            <a:ext cx="266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ordinances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6848534" cy="394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7526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ZONING ORDINANCE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Map – Every parcel is assigned Zoning Designation</a:t>
            </a:r>
          </a:p>
        </p:txBody>
      </p:sp>
    </p:spTree>
    <p:extLst>
      <p:ext uri="{BB962C8B-B14F-4D97-AF65-F5344CB8AC3E}">
        <p14:creationId xmlns:p14="http://schemas.microsoft.com/office/powerpoint/2010/main" val="16519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189</TotalTime>
  <Words>1126</Words>
  <Application>Microsoft Office PowerPoint</Application>
  <PresentationFormat>On-screen Show (4:3)</PresentationFormat>
  <Paragraphs>231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Apothecary</vt:lpstr>
      <vt:lpstr>Agri-Nature Entrepreneurship</vt:lpstr>
      <vt:lpstr>Planning provisions</vt:lpstr>
      <vt:lpstr>Planning provisions</vt:lpstr>
      <vt:lpstr>Planning provisions</vt:lpstr>
      <vt:lpstr>Planning provisions</vt:lpstr>
      <vt:lpstr>Planning provisions</vt:lpstr>
      <vt:lpstr>Mariposa County General plan</vt:lpstr>
      <vt:lpstr>Planning provisions</vt:lpstr>
      <vt:lpstr>County ordinances</vt:lpstr>
      <vt:lpstr>County ordinances</vt:lpstr>
      <vt:lpstr>Parcel zoning</vt:lpstr>
      <vt:lpstr>Agriculture exclusive</vt:lpstr>
      <vt:lpstr>Proposed Project</vt:lpstr>
      <vt:lpstr>Zoning: General use standards</vt:lpstr>
      <vt:lpstr>Zoning: general use standards</vt:lpstr>
      <vt:lpstr>Zoning: general use standards</vt:lpstr>
      <vt:lpstr>Zoning: general use standards</vt:lpstr>
      <vt:lpstr>Zoning – ae zone</vt:lpstr>
      <vt:lpstr>Zoning – ae zone</vt:lpstr>
      <vt:lpstr>Zoning – ae zone</vt:lpstr>
      <vt:lpstr>Events venues</vt:lpstr>
      <vt:lpstr>Planning provisions</vt:lpstr>
      <vt:lpstr>Right to agricultural activity  ordinance</vt:lpstr>
      <vt:lpstr>Planning provisions</vt:lpstr>
      <vt:lpstr>Williamson Act</vt:lpstr>
      <vt:lpstr>Planning provisions</vt:lpstr>
      <vt:lpstr>permits</vt:lpstr>
      <vt:lpstr>Agri-Nature Entrepreneurship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Agri-Nature Entrepreneurship</dc:title>
  <dc:creator>Sarah Williams</dc:creator>
  <cp:lastModifiedBy>Board Clerk</cp:lastModifiedBy>
  <cp:revision>40</cp:revision>
  <dcterms:created xsi:type="dcterms:W3CDTF">2018-04-12T22:20:19Z</dcterms:created>
  <dcterms:modified xsi:type="dcterms:W3CDTF">2018-04-13T02:35:06Z</dcterms:modified>
</cp:coreProperties>
</file>