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sldIdLst>
    <p:sldId id="257" r:id="rId3"/>
    <p:sldId id="261" r:id="rId4"/>
    <p:sldId id="259" r:id="rId5"/>
    <p:sldId id="262" r:id="rId6"/>
    <p:sldId id="258" r:id="rId7"/>
    <p:sldId id="263" r:id="rId8"/>
    <p:sldId id="264" r:id="rId9"/>
    <p:sldId id="267" r:id="rId10"/>
    <p:sldId id="266" r:id="rId11"/>
    <p:sldId id="256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806" y="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5D81A-3D73-274D-864F-15F38B6002DB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D70FA-212C-9C4C-A3B5-B8BC0433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0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9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759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543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54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0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6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70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54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2928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90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440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10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2168E-51D6-B442-B454-9110B2BC6164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4C592-CD11-4441-8E58-D5877BFD5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4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2" name="Picture 1" descr="Wave+ANRLogo_UCanr_long_swash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" y="5697329"/>
            <a:ext cx="9131808" cy="9692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CC843E-C13A-5744-B272-0F6E46035465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E48070-5850-0046-B6B0-CC18AED00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emariposa.ucanr.edu/" TargetMode="External"/><Relationship Id="rId2" Type="http://schemas.openxmlformats.org/officeDocument/2006/relationships/hyperlink" Target="http://ucanr.edu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UC. Cooperative Extension  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3600" dirty="0" smtClean="0">
                <a:ea typeface="+mj-ea"/>
                <a:cs typeface="+mj-cs"/>
              </a:rPr>
              <a:t>An engine for problem solving in California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49600"/>
            <a:ext cx="6400800" cy="2038350"/>
          </a:xfrm>
        </p:spPr>
        <p:txBody>
          <a:bodyPr/>
          <a:lstStyle/>
          <a:p>
            <a:pPr>
              <a:defRPr/>
            </a:pPr>
            <a:r>
              <a:rPr lang="en-US" sz="2000" b="1" dirty="0" err="1" smtClean="0"/>
              <a:t>Fadzayi</a:t>
            </a:r>
            <a:r>
              <a:rPr lang="en-US" sz="2000" b="1" dirty="0" smtClean="0"/>
              <a:t> Elizabeth </a:t>
            </a:r>
            <a:r>
              <a:rPr lang="en-US" sz="2000" b="1" dirty="0" err="1" smtClean="0"/>
              <a:t>Mashiri</a:t>
            </a:r>
            <a:r>
              <a:rPr lang="en-US" sz="2000" b="1" dirty="0" smtClean="0"/>
              <a:t> Ph. D.</a:t>
            </a:r>
          </a:p>
          <a:p>
            <a:pPr>
              <a:defRPr/>
            </a:pPr>
            <a:r>
              <a:rPr lang="en-US" sz="2000" b="1" dirty="0" smtClean="0"/>
              <a:t>UCCE County Director – Mariposa County</a:t>
            </a:r>
          </a:p>
          <a:p>
            <a:pPr>
              <a:defRPr/>
            </a:pPr>
            <a:r>
              <a:rPr lang="en-US" sz="2000" b="1" dirty="0" smtClean="0"/>
              <a:t>Livestock and Natural Resources Advisor – Mariposa, </a:t>
            </a:r>
            <a:r>
              <a:rPr lang="en-US" sz="2000" b="1" dirty="0" smtClean="0"/>
              <a:t>Merced Counties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61403" y="1608793"/>
            <a:ext cx="5111750" cy="99097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http://ucanr.edu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http://cemariposa.ucanr.edu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			</a:t>
            </a:r>
          </a:p>
          <a:p>
            <a:pPr algn="ctr"/>
            <a:r>
              <a:rPr lang="en-US" dirty="0" smtClean="0"/>
              <a:t>Questions?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4"/>
          <p:cNvSpPr>
            <a:spLocks noGrp="1"/>
          </p:cNvSpPr>
          <p:nvPr>
            <p:ph type="title"/>
          </p:nvPr>
        </p:nvSpPr>
        <p:spPr>
          <a:xfrm>
            <a:off x="457200" y="131203"/>
            <a:ext cx="8229600" cy="1114891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UC system structure</a:t>
            </a:r>
            <a:br>
              <a:rPr lang="en-US" dirty="0" smtClean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>UC ANR, UCCE</a:t>
            </a:r>
            <a:endParaRPr lang="en-US" dirty="0">
              <a:latin typeface="Calibri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0638" t="15912" r="21514" b="6365"/>
          <a:stretch/>
        </p:blipFill>
        <p:spPr>
          <a:xfrm>
            <a:off x="771787" y="1382127"/>
            <a:ext cx="7600425" cy="4295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8376" y="4286763"/>
            <a:ext cx="1102659" cy="307777"/>
          </a:xfrm>
          <a:prstGeom prst="rect">
            <a:avLst/>
          </a:prstGeom>
          <a:solidFill>
            <a:srgbClr val="FFFF00">
              <a:alpha val="24000"/>
            </a:srgbClr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8051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4"/>
          <p:cNvSpPr>
            <a:spLocks noGrp="1"/>
          </p:cNvSpPr>
          <p:nvPr>
            <p:ph type="title"/>
          </p:nvPr>
        </p:nvSpPr>
        <p:spPr>
          <a:xfrm>
            <a:off x="457200" y="18606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Calibri" charset="0"/>
              </a:rPr>
              <a:t>University of California Cooperative Extension (UCCE)</a:t>
            </a:r>
            <a:endParaRPr lang="en-US" sz="3600" dirty="0">
              <a:latin typeface="Calibri" charset="0"/>
            </a:endParaRPr>
          </a:p>
        </p:txBody>
      </p:sp>
      <p:sp>
        <p:nvSpPr>
          <p:cNvPr id="512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161606"/>
            <a:ext cx="8334462" cy="4827715"/>
          </a:xfrm>
        </p:spPr>
        <p:txBody>
          <a:bodyPr/>
          <a:lstStyle/>
          <a:p>
            <a:r>
              <a:rPr lang="en-US" sz="2400" dirty="0" smtClean="0"/>
              <a:t>Funded by 3 sources:</a:t>
            </a:r>
          </a:p>
          <a:p>
            <a:pPr lvl="1"/>
            <a:r>
              <a:rPr lang="en-US" sz="2000" dirty="0" smtClean="0"/>
              <a:t>UC</a:t>
            </a:r>
          </a:p>
          <a:p>
            <a:pPr lvl="1"/>
            <a:r>
              <a:rPr lang="en-US" sz="2000" dirty="0" smtClean="0"/>
              <a:t>USDA                       Cooperative Funding</a:t>
            </a:r>
          </a:p>
          <a:p>
            <a:pPr lvl="1"/>
            <a:r>
              <a:rPr lang="en-US" sz="2000" dirty="0" smtClean="0"/>
              <a:t>County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r>
              <a:rPr lang="en-US" sz="2400" dirty="0" smtClean="0"/>
              <a:t>Program </a:t>
            </a:r>
            <a:r>
              <a:rPr lang="en-US" sz="2400" dirty="0" smtClean="0"/>
              <a:t>in the UC Division of Agriculture and Natural Resources</a:t>
            </a:r>
          </a:p>
          <a:p>
            <a:endParaRPr lang="en-US" sz="2400" dirty="0" smtClean="0"/>
          </a:p>
          <a:p>
            <a:r>
              <a:rPr lang="en-US" sz="2400" dirty="0" smtClean="0"/>
              <a:t>Work closely with 3 UC Campuses</a:t>
            </a:r>
          </a:p>
          <a:p>
            <a:endParaRPr lang="en-US" sz="2400" dirty="0"/>
          </a:p>
          <a:p>
            <a:r>
              <a:rPr lang="en-US" sz="2400" dirty="0" smtClean="0"/>
              <a:t>We can collaborate with any UC, CSU, University, College in our local communities, nationwide or internationally</a:t>
            </a:r>
          </a:p>
          <a:p>
            <a:endParaRPr lang="en-US" sz="2400" dirty="0"/>
          </a:p>
        </p:txBody>
      </p:sp>
      <p:sp>
        <p:nvSpPr>
          <p:cNvPr id="2" name="Right Brace 1"/>
          <p:cNvSpPr/>
          <p:nvPr/>
        </p:nvSpPr>
        <p:spPr>
          <a:xfrm>
            <a:off x="2304288" y="1655064"/>
            <a:ext cx="502920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4"/>
          <p:cNvSpPr>
            <a:spLocks noGrp="1"/>
          </p:cNvSpPr>
          <p:nvPr>
            <p:ph type="title"/>
          </p:nvPr>
        </p:nvSpPr>
        <p:spPr>
          <a:xfrm>
            <a:off x="394447" y="158097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UC ANR Strategic Vision</a:t>
            </a:r>
            <a:endParaRPr lang="en-US" dirty="0">
              <a:latin typeface="Calibri" charset="0"/>
            </a:endParaRPr>
          </a:p>
        </p:txBody>
      </p:sp>
      <p:sp>
        <p:nvSpPr>
          <p:cNvPr id="5122" name="Content Placeholder 1"/>
          <p:cNvSpPr>
            <a:spLocks noGrp="1"/>
          </p:cNvSpPr>
          <p:nvPr>
            <p:ph sz="half" idx="1"/>
          </p:nvPr>
        </p:nvSpPr>
        <p:spPr>
          <a:xfrm>
            <a:off x="289585" y="1169894"/>
            <a:ext cx="5146760" cy="4525963"/>
          </a:xfrm>
        </p:spPr>
        <p:txBody>
          <a:bodyPr/>
          <a:lstStyle/>
          <a:p>
            <a:r>
              <a:rPr lang="en-US" i="1" dirty="0"/>
              <a:t>ANR envisions a thriving California in 2025 where healthy people and communities, healthy food systems, and healthy environments are strengthened by a close partnership between the University of California and its research and extension programs and the people of the state. </a:t>
            </a:r>
            <a:endParaRPr lang="en-US" i="1" dirty="0" smtClean="0"/>
          </a:p>
        </p:txBody>
      </p:sp>
      <p:pic>
        <p:nvPicPr>
          <p:cNvPr id="9218" name="Picture 2" descr="BroccoliFarmer_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45" y="1541929"/>
            <a:ext cx="3707655" cy="361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72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7"/>
          <p:cNvSpPr>
            <a:spLocks noGrp="1"/>
          </p:cNvSpPr>
          <p:nvPr>
            <p:ph type="body" sz="half" idx="2"/>
          </p:nvPr>
        </p:nvSpPr>
        <p:spPr>
          <a:xfrm>
            <a:off x="528917" y="1043642"/>
            <a:ext cx="4787154" cy="461869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Bridge </a:t>
            </a:r>
            <a:r>
              <a:rPr lang="en-US" sz="2400" dirty="0"/>
              <a:t>between local issues and the power of UC Research. 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Bring </a:t>
            </a:r>
            <a:r>
              <a:rPr lang="en-US" sz="2400" dirty="0"/>
              <a:t>practical, science-based answers to </a:t>
            </a:r>
            <a:r>
              <a:rPr lang="en-US" sz="2400" dirty="0" smtClean="0"/>
              <a:t>Californians’ problem.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Works with </a:t>
            </a:r>
            <a:r>
              <a:rPr lang="en-US" sz="2400" dirty="0"/>
              <a:t>industry to enhance agricultural markets, </a:t>
            </a:r>
            <a:r>
              <a:rPr lang="en-US" sz="2400" dirty="0" smtClean="0"/>
              <a:t>address </a:t>
            </a:r>
            <a:r>
              <a:rPr lang="en-US" sz="2400" dirty="0"/>
              <a:t>environmental concerns</a:t>
            </a:r>
            <a:r>
              <a:rPr lang="en-US" sz="2400" dirty="0" smtClean="0"/>
              <a:t>, </a:t>
            </a:r>
            <a:r>
              <a:rPr lang="en-US" sz="2400" dirty="0"/>
              <a:t>and provide </a:t>
            </a:r>
            <a:r>
              <a:rPr lang="en-US" sz="2400" dirty="0" smtClean="0"/>
              <a:t>producers </a:t>
            </a:r>
            <a:r>
              <a:rPr lang="en-US" sz="2400" dirty="0"/>
              <a:t>with scientifically tested production techniques and </a:t>
            </a:r>
            <a:r>
              <a:rPr lang="en-US" sz="2400" dirty="0" smtClean="0"/>
              <a:t>increased </a:t>
            </a:r>
            <a:r>
              <a:rPr lang="en-US" sz="2400" dirty="0"/>
              <a:t>food safety.</a:t>
            </a:r>
          </a:p>
        </p:txBody>
      </p:sp>
      <p:pic>
        <p:nvPicPr>
          <p:cNvPr id="6" name="Picture 5" descr="ANR_high_resolution_files-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71" y="1043642"/>
            <a:ext cx="3537092" cy="4012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169" name="Title 6"/>
          <p:cNvSpPr>
            <a:spLocks noGrp="1"/>
          </p:cNvSpPr>
          <p:nvPr>
            <p:ph type="title"/>
          </p:nvPr>
        </p:nvSpPr>
        <p:spPr>
          <a:xfrm>
            <a:off x="832499" y="-188258"/>
            <a:ext cx="5613124" cy="1231900"/>
          </a:xfrm>
        </p:spPr>
        <p:txBody>
          <a:bodyPr/>
          <a:lstStyle/>
          <a:p>
            <a:r>
              <a:rPr lang="en-US" sz="3600" dirty="0" smtClean="0">
                <a:latin typeface="Calibri" charset="0"/>
              </a:rPr>
              <a:t>How UCCE brings solutions to local communities</a:t>
            </a:r>
            <a:endParaRPr lang="en-US" sz="36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6"/>
          <p:cNvSpPr>
            <a:spLocks noGrp="1"/>
          </p:cNvSpPr>
          <p:nvPr>
            <p:ph type="title"/>
          </p:nvPr>
        </p:nvSpPr>
        <p:spPr>
          <a:xfrm>
            <a:off x="832499" y="0"/>
            <a:ext cx="5613124" cy="1043642"/>
          </a:xfrm>
        </p:spPr>
        <p:txBody>
          <a:bodyPr/>
          <a:lstStyle/>
          <a:p>
            <a:r>
              <a:rPr lang="en-US" sz="3600" dirty="0" smtClean="0">
                <a:latin typeface="Calibri" charset="0"/>
              </a:rPr>
              <a:t>How UCCE brings solutions to local communities</a:t>
            </a:r>
            <a:endParaRPr lang="en-US" sz="3600" dirty="0">
              <a:latin typeface="Calibri" charset="0"/>
            </a:endParaRPr>
          </a:p>
        </p:txBody>
      </p:sp>
      <p:sp>
        <p:nvSpPr>
          <p:cNvPr id="7170" name="Text Placeholder 7"/>
          <p:cNvSpPr>
            <a:spLocks noGrp="1"/>
          </p:cNvSpPr>
          <p:nvPr>
            <p:ph type="body" sz="half" idx="2"/>
          </p:nvPr>
        </p:nvSpPr>
        <p:spPr>
          <a:xfrm>
            <a:off x="295834" y="1111683"/>
            <a:ext cx="5280213" cy="41237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200 locally based Cooperative Extension advisors and specialists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57 local offices throughout California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130 campus-based Cooperative Extension specialists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9 Research and Extension Centers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6 statewide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700 academic researchers in 40 departments at 3 colleges and 1 professional </a:t>
            </a:r>
            <a:r>
              <a:rPr lang="en-US" sz="2400" dirty="0" smtClean="0"/>
              <a:t>school</a:t>
            </a:r>
            <a:endParaRPr lang="en-US" sz="2400" dirty="0"/>
          </a:p>
        </p:txBody>
      </p:sp>
      <p:pic>
        <p:nvPicPr>
          <p:cNvPr id="10244" name="Picture 4" descr="http://agfax.com/wp-content/uploads/Almond-Orchard-Ready-to-Harvest-Davis-CA-890x39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5" t="-1348"/>
          <a:stretch/>
        </p:blipFill>
        <p:spPr bwMode="auto">
          <a:xfrm>
            <a:off x="5437188" y="1043642"/>
            <a:ext cx="3612590" cy="419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16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6"/>
          <p:cNvSpPr>
            <a:spLocks noGrp="1"/>
          </p:cNvSpPr>
          <p:nvPr>
            <p:ph type="title"/>
          </p:nvPr>
        </p:nvSpPr>
        <p:spPr>
          <a:xfrm>
            <a:off x="832498" y="3735"/>
            <a:ext cx="6629006" cy="756771"/>
          </a:xfrm>
        </p:spPr>
        <p:txBody>
          <a:bodyPr/>
          <a:lstStyle/>
          <a:p>
            <a:r>
              <a:rPr lang="en-US" sz="3600" dirty="0" smtClean="0">
                <a:latin typeface="Calibri" charset="0"/>
              </a:rPr>
              <a:t>Extension Programs in Mariposa</a:t>
            </a:r>
            <a:endParaRPr lang="en-US" sz="3600" dirty="0">
              <a:latin typeface="Calibri" charset="0"/>
            </a:endParaRPr>
          </a:p>
        </p:txBody>
      </p:sp>
      <p:sp>
        <p:nvSpPr>
          <p:cNvPr id="7170" name="Text Placeholder 7"/>
          <p:cNvSpPr>
            <a:spLocks noGrp="1"/>
          </p:cNvSpPr>
          <p:nvPr>
            <p:ph type="body" sz="half" idx="2"/>
          </p:nvPr>
        </p:nvSpPr>
        <p:spPr>
          <a:xfrm>
            <a:off x="307975" y="876871"/>
            <a:ext cx="5280213" cy="41237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4-H Program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Donna </a:t>
            </a:r>
            <a:r>
              <a:rPr lang="en-US" sz="2200" dirty="0" err="1" smtClean="0"/>
              <a:t>Wice</a:t>
            </a:r>
            <a:r>
              <a:rPr lang="en-US" sz="2200" dirty="0" smtClean="0"/>
              <a:t> – </a:t>
            </a:r>
            <a:r>
              <a:rPr lang="en-US" sz="2200" dirty="0" err="1" smtClean="0"/>
              <a:t>Prog</a:t>
            </a:r>
            <a:r>
              <a:rPr lang="en-US" sz="2200" dirty="0" smtClean="0"/>
              <a:t> Coordinator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Russell Hill – 4-H Advisor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Master Gardener Program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Sheri Mace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Livestock and Natural Resources </a:t>
            </a:r>
            <a:r>
              <a:rPr lang="en-US" sz="2400" dirty="0" err="1" smtClean="0"/>
              <a:t>Prog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err="1" smtClean="0"/>
              <a:t>Fadzayi</a:t>
            </a:r>
            <a:r>
              <a:rPr lang="en-US" sz="2200" dirty="0" smtClean="0"/>
              <a:t> </a:t>
            </a:r>
            <a:r>
              <a:rPr lang="en-US" sz="2200" dirty="0" err="1" smtClean="0"/>
              <a:t>Mashiri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Viticulture Program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Karl Lund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California Naturalist Program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Collaborate with UCM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AutoShape 4" descr="Image result for UCCE logo"/>
          <p:cNvSpPr>
            <a:spLocks noChangeAspect="1" noChangeArrowheads="1"/>
          </p:cNvSpPr>
          <p:nvPr/>
        </p:nvSpPr>
        <p:spPr bwMode="auto">
          <a:xfrm>
            <a:off x="155575" y="-2027238"/>
            <a:ext cx="4600575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UCC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MG_logo-v2014_short-UCC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80" y="1383792"/>
            <a:ext cx="1880616" cy="195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68" y="2679262"/>
            <a:ext cx="1905000" cy="1971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94" y="3960846"/>
            <a:ext cx="1521714" cy="1759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896" y="855535"/>
            <a:ext cx="1553696" cy="105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5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6"/>
          <p:cNvSpPr>
            <a:spLocks noGrp="1"/>
          </p:cNvSpPr>
          <p:nvPr>
            <p:ph type="title"/>
          </p:nvPr>
        </p:nvSpPr>
        <p:spPr>
          <a:xfrm>
            <a:off x="510988" y="59287"/>
            <a:ext cx="8139953" cy="756771"/>
          </a:xfrm>
        </p:spPr>
        <p:txBody>
          <a:bodyPr/>
          <a:lstStyle/>
          <a:p>
            <a:pPr algn="ctr"/>
            <a:r>
              <a:rPr lang="en-US" sz="3600" dirty="0" smtClean="0">
                <a:latin typeface="Calibri" charset="0"/>
              </a:rPr>
              <a:t>The Role of an Advisors/Coordinators</a:t>
            </a:r>
            <a:endParaRPr lang="en-US" sz="3600" dirty="0">
              <a:latin typeface="Calibri" charset="0"/>
            </a:endParaRPr>
          </a:p>
        </p:txBody>
      </p:sp>
      <p:sp>
        <p:nvSpPr>
          <p:cNvPr id="7170" name="Text Placeholder 7"/>
          <p:cNvSpPr>
            <a:spLocks noGrp="1"/>
          </p:cNvSpPr>
          <p:nvPr>
            <p:ph type="body" sz="half" idx="2"/>
          </p:nvPr>
        </p:nvSpPr>
        <p:spPr>
          <a:xfrm>
            <a:off x="69086" y="816058"/>
            <a:ext cx="5335435" cy="491089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Develop research </a:t>
            </a:r>
            <a:r>
              <a:rPr lang="en-US" sz="2400" dirty="0" smtClean="0"/>
              <a:t>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Implement extension or educational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Ensure </a:t>
            </a:r>
            <a:r>
              <a:rPr lang="en-US" sz="2400" dirty="0" smtClean="0"/>
              <a:t>programs promote productivity </a:t>
            </a:r>
            <a:r>
              <a:rPr lang="en-US" sz="2400" dirty="0" smtClean="0"/>
              <a:t>and </a:t>
            </a:r>
            <a:r>
              <a:rPr lang="en-US" sz="2400" dirty="0" smtClean="0"/>
              <a:t>sustainable ecosystems and are relevant </a:t>
            </a:r>
            <a:r>
              <a:rPr lang="en-US" sz="2400" dirty="0" smtClean="0"/>
              <a:t>to community </a:t>
            </a:r>
            <a:r>
              <a:rPr lang="en-US" sz="2400" dirty="0" smtClean="0"/>
              <a:t>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Develop </a:t>
            </a:r>
            <a:r>
              <a:rPr lang="en-US" sz="2400" dirty="0"/>
              <a:t>citizenship, leadership, responsibility and life skills of youth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Develop and strengthen linkages </a:t>
            </a:r>
            <a:r>
              <a:rPr lang="en-US" sz="2400" dirty="0" smtClean="0"/>
              <a:t>between science based information and communities</a:t>
            </a:r>
            <a:endParaRPr lang="en-US" sz="2400" dirty="0"/>
          </a:p>
        </p:txBody>
      </p:sp>
      <p:pic>
        <p:nvPicPr>
          <p:cNvPr id="7" name="Picture 4" descr="http://ucanr.edu/blogs/ANRnewsreleases/blogfiles/19729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60" y="2133600"/>
            <a:ext cx="3744139" cy="296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6"/>
          <p:cNvSpPr>
            <a:spLocks noGrp="1"/>
          </p:cNvSpPr>
          <p:nvPr>
            <p:ph type="title"/>
          </p:nvPr>
        </p:nvSpPr>
        <p:spPr>
          <a:xfrm>
            <a:off x="832499" y="59078"/>
            <a:ext cx="5613124" cy="828489"/>
          </a:xfrm>
        </p:spPr>
        <p:txBody>
          <a:bodyPr/>
          <a:lstStyle/>
          <a:p>
            <a:r>
              <a:rPr lang="en-US" sz="3600" dirty="0" smtClean="0">
                <a:latin typeface="Calibri" charset="0"/>
              </a:rPr>
              <a:t>Specialty areas</a:t>
            </a:r>
            <a:endParaRPr lang="en-US" sz="3600" dirty="0">
              <a:latin typeface="Calibri" charset="0"/>
            </a:endParaRPr>
          </a:p>
        </p:txBody>
      </p:sp>
      <p:sp>
        <p:nvSpPr>
          <p:cNvPr id="7170" name="Text Placeholder 7"/>
          <p:cNvSpPr>
            <a:spLocks noGrp="1"/>
          </p:cNvSpPr>
          <p:nvPr>
            <p:ph type="body" sz="half" idx="2"/>
          </p:nvPr>
        </p:nvSpPr>
        <p:spPr>
          <a:xfrm>
            <a:off x="295834" y="887567"/>
            <a:ext cx="5280213" cy="41237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Livestock and Natural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Vet Sciences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Dairy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Forestry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Agronomy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Fruit trees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Nut crops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Viticulture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Environmental horticulture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Entomologist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Family and consumer sciences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Youth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Ag Economics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Etc</a:t>
            </a:r>
            <a:endParaRPr lang="en-US" sz="2000" dirty="0" smtClean="0"/>
          </a:p>
        </p:txBody>
      </p:sp>
      <p:pic>
        <p:nvPicPr>
          <p:cNvPr id="11272" name="Picture 8" descr="http://www.motherearthnews.com/%7E/media/Images/MEN/Editorial/Articles/Magazine%20Articles/1972/05-01/Tips%20on%20Caring%20for%20Dairy%20Cows/dairy-co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542" y="758952"/>
            <a:ext cx="3218573" cy="191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encrypted-tbn3.gstatic.com/images?q=tbn:ANd9GcR-MNMVg2H_3_IIk_ZE-sIizlEkLxCFMAhFMN6KqhBGabT0AeCKR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756" y="2401888"/>
            <a:ext cx="2833435" cy="212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mrfranta.org/wp-content/uploads/2013/11/Corn-Fie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047" y="3502493"/>
            <a:ext cx="3204167" cy="24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716" y="1061260"/>
            <a:ext cx="1434826" cy="16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RBrand_UC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ANRslide_3</Template>
  <TotalTime>649</TotalTime>
  <Words>317</Words>
  <Application>Microsoft Office PowerPoint</Application>
  <PresentationFormat>On-screen Show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ＭＳ Ｐゴシック</vt:lpstr>
      <vt:lpstr>Arial</vt:lpstr>
      <vt:lpstr>Calibri</vt:lpstr>
      <vt:lpstr>ANRBrand_UCCE</vt:lpstr>
      <vt:lpstr>Custom Design</vt:lpstr>
      <vt:lpstr>UC. Cooperative Extension   An engine for problem solving in California</vt:lpstr>
      <vt:lpstr>UC system structure UC ANR, UCCE</vt:lpstr>
      <vt:lpstr>University of California Cooperative Extension (UCCE)</vt:lpstr>
      <vt:lpstr>UC ANR Strategic Vision</vt:lpstr>
      <vt:lpstr>How UCCE brings solutions to local communities</vt:lpstr>
      <vt:lpstr>How UCCE brings solutions to local communities</vt:lpstr>
      <vt:lpstr>Extension Programs in Mariposa</vt:lpstr>
      <vt:lpstr>The Role of an Advisors/Coordinators</vt:lpstr>
      <vt:lpstr>Specialty areas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UC. Cooperative Extension   An engine for problem solving in California</dc:title>
  <dc:creator>fmashiri</dc:creator>
  <cp:lastModifiedBy>fmashiri</cp:lastModifiedBy>
  <cp:revision>23</cp:revision>
  <dcterms:created xsi:type="dcterms:W3CDTF">2016-04-11T16:14:31Z</dcterms:created>
  <dcterms:modified xsi:type="dcterms:W3CDTF">2018-05-17T23:18:24Z</dcterms:modified>
</cp:coreProperties>
</file>